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70" r:id="rId22"/>
    <p:sldId id="271" r:id="rId23"/>
    <p:sldId id="272" r:id="rId24"/>
    <p:sldId id="273" r:id="rId25"/>
    <p:sldId id="274" r:id="rId26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오프닝. 서비스 한 줄 소개와 가이드의 목적(가입부터 구독까지 활용법)을 안내.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전체 흐름 안내. 사용자 여정 순서대로 구성했음을 강조.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 차별점: 정품 출간물 기반 + 최신성 + 통합 플랫폼. 신뢰 수치를 먼저 제시.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가입 장벽이 낮고 즉시 보상이 있음을 강조. 오른쪽은 실제 화면 느낌의 목업.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대상별 진입로. 진단테스트로 자동 추천되므로 고르기 쉬움.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막막함 해소 도구. 결과가 학습 동선을 정해주므로 이탈을 줄임.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티어 구조. 무료로 맛보고 회원/프리미엄으로 확장하는 자연스러운 업그레이드.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게이미피케이션. 무상 적립이라 전자금융거래법 이슈가 없음을 명확히.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업셀 핵심. 에그 소진 체감 → 구독 전환 유도.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의사결정 슬라이드. Pro 열 강조 + 추천 리본. 기능 대조로 가치 비교.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관리 편의성. 셀프서비스로 CS 부담을 낮춤.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B2B/학급 판매 포인트. 대량 배포가 쉬움.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페르소나별 사용 예시로 공감대 형성.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클로징 CTA. 웹 시작 + 도서 구매 두 경로 제시.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신규 기능 소개 슬라이드. 기존 5개 카드(코드 배포·진도 요약·과제 배포·수업 도구·교실 모드)에 이번 세션에서 새로 기획한 '협동미션' 카드를 추가한 목업 기준. RLS(교사는 자기 학급만 조회)가 선행되어야 실 데이터 연동이 가능하다는 점을 강조할 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학부모 대상 신뢰 형성 슬라이드. 5개 핵심 지표를 먼저 보여주고, 리포트 구성 요소를 bullet로 설명. 학부모-자녀 연결은 개인정보 이슈라 실 데이터 연동 전 별도 동의 절차가 필요함을 구두로 보충 설명할 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8종 도서 82개 챕터 전 구간에 345문항 원고가 이미 완성되어 있음(코드 반영은 별도 작업). 에그 보상은 site/js/egg.js EGG_POLICY.chapter_quiz_pass=8과 일치시켜 설명할 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10종 미션 모두 각 도서 챕터에 이미 있는 활동(반가 만들기, SDGs 포스터 등)을 학급 협동 버전으로 확장한 것. 보상 에그는 site/js/egg.js EGG_POLICY 단가 체계를 참고한 제안값(class_mission_* 8개 코드)이며 코드에는 미반영.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28초 영상, 포스터, 한국어 자막, 첫 방문 팝업은 로컬 통합 완료 상태(추가작업_진단.md 기준). 실제 공개 배포는 중앙 승인 후 진행 예정이라는 점을 언급. 교사·학생·관리자용 개별 60초 영상은 P2 후속 과제.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B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412480" y="-914400"/>
            <a:ext cx="4572000" cy="4572000"/>
          </a:xfrm>
          <a:prstGeom prst="ellipse">
            <a:avLst/>
          </a:prstGeom>
          <a:solidFill>
            <a:srgbClr val="0B10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09760" y="3474720"/>
            <a:ext cx="3657600" cy="3657600"/>
          </a:xfrm>
          <a:prstGeom prst="ellipse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3383280" cy="384048"/>
          </a:xfrm>
          <a:prstGeom prst="round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AI 멘토스 시리즈 · 활용 가이드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28800"/>
            <a:ext cx="8686800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나만 알고 싶은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54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AI 교과서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검증된 AI 교육, 책에서 플랫폼으로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11480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8229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가입 → 학습 → 에그머니 → 구독까지, 3분 완전정복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94360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ai-textbook-platform.netlify.app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목차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이 가이드에서 다루는 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94560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194560"/>
            <a:ext cx="2139696" cy="508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8640" y="2384560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01 서비스 소개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640" y="3041296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무엇을·왜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79776" y="2194560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79776" y="2194560"/>
            <a:ext cx="2139696" cy="508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09776" y="2384560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02 가입과 첫 혜택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09776" y="3041296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에그 50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10912" y="2194560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10912" y="2194560"/>
            <a:ext cx="2139696" cy="508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40912" y="2384560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03 대상별 커리큘럼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40912" y="3041296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8종 트랙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42048" y="2194560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242048" y="2194560"/>
            <a:ext cx="2139696" cy="508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2048" y="2384560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04 AI 진단테스트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72048" y="3041296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맞춤 추천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73184" y="2194560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473184" y="2194560"/>
            <a:ext cx="2139696" cy="508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03184" y="2384560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05 챕터 학습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3184" y="3041296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3단계 깊이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3598456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3598456"/>
            <a:ext cx="2139696" cy="508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8640" y="3788456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06 에그머니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8640" y="4445192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적립·사용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779776" y="3598456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779776" y="3598456"/>
            <a:ext cx="2139696" cy="508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909776" y="3788456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07 요금제·구독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09776" y="4445192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4단계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10912" y="3598456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010912" y="3598456"/>
            <a:ext cx="2139696" cy="508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40912" y="3788456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08 마이페이지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40912" y="4445192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대시보드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242048" y="3598456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242048" y="3598456"/>
            <a:ext cx="2139696" cy="508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2048" y="3788456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09 학급·단체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72048" y="4445192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초대코드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473184" y="3598456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473184" y="3598456"/>
            <a:ext cx="2139696" cy="508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603184" y="3788456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10 교사 클래스룸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603184" y="4445192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반 코드·협동미션 NEW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002352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48640" y="5002352"/>
            <a:ext cx="2139696" cy="508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78640" y="5192352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11 학부모 리포트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8640" y="5849088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주간 요약 NEW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779776" y="5002352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2779776" y="5002352"/>
            <a:ext cx="2139696" cy="508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909776" y="5192352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12 챕터 미니퀴즈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09776" y="5849088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82챕터 345문항 NEW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010912" y="5002352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010912" y="5002352"/>
            <a:ext cx="2139696" cy="508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140912" y="5192352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13 반별 협동미션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40912" y="5849088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학급 10종 미션 NEW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242048" y="5002352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242048" y="5002352"/>
            <a:ext cx="2139696" cy="508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2048" y="5192352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14 첫방문 활용영상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372048" y="5849088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28초 요약 NEW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9473184" y="5002352"/>
            <a:ext cx="2139696" cy="1266736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9473184" y="5002352"/>
            <a:ext cx="2139696" cy="508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603184" y="5192352"/>
            <a:ext cx="1879696" cy="55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EAF0FF"/>
                </a:solidFill>
                <a:latin typeface="맑은 고딕"/>
              </a:rPr>
              <a:t>15 시작하기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603184" y="5849088"/>
            <a:ext cx="1879696" cy="38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>
                <a:solidFill>
                  <a:srgbClr val="9AA6C8"/>
                </a:solidFill>
                <a:latin typeface="맑은 고딕"/>
              </a:rPr>
              <a:t>무료로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9AA6C8"/>
                </a:solidFill>
                <a:latin typeface="맑은 고딕"/>
              </a:rPr>
              <a:t>나만 알고 싶은 AI 교과서 · ai-textbook-platform.netlify.app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9AA6C8"/>
                </a:solidFill>
                <a:latin typeface="맑은 고딕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B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01 · 서비스 소개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검증된 출간 교재를 살아있는 학습 플랫폼으로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265176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34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8종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200400"/>
            <a:ext cx="2651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정품 출간 교재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37560" y="2286000"/>
            <a:ext cx="265176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37560" y="246888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3400" b="1">
                <a:solidFill>
                  <a:srgbClr val="A855F7"/>
                </a:solidFill>
                <a:latin typeface="맑은 고딕"/>
                <a:ea typeface="맑은 고딕"/>
                <a:cs typeface="맑은 고딕"/>
              </a:rPr>
              <a:t>82개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37560" y="3200400"/>
            <a:ext cx="2651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챕터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6480" y="2286000"/>
            <a:ext cx="265176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26480" y="246888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34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8대상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3200400"/>
            <a:ext cx="2651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초등~관리자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15400" y="2286000"/>
            <a:ext cx="265176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15400" y="246888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3400" b="1">
                <a:solidFill>
                  <a:srgbClr val="34D399"/>
                </a:solidFill>
                <a:latin typeface="맑은 고딕"/>
                <a:ea typeface="맑은 고딕"/>
                <a:cs typeface="맑은 고딕"/>
              </a:rPr>
              <a:t>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15400" y="3200400"/>
            <a:ext cx="2651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최신 반영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06240"/>
            <a:ext cx="110642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400" b="0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교보문고·예스24에서 판매 중인 정품 도서 8종을 기반으로, </a:t>
            </a:r>
            <a:r>
              <a:rPr sz="14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2026년 최신 AI 도구·정책·법 개정을 반영</a:t>
            </a:r>
            <a:r>
              <a:rPr sz="1400" b="0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해 웹에서 학습·진단·자료·뉴스를 한 곳에 담았습니다.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02 · 가입과 첫 혜택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이메일로 3초, 가입 즉시 혜택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2194560"/>
            <a:ext cx="5212080" cy="3566160"/>
          </a:xfrm>
          <a:prstGeom prst="roundRect">
            <a:avLst/>
          </a:prstGeom>
          <a:solidFill>
            <a:srgbClr val="121A33"/>
          </a:solidFill>
          <a:ln w="19050">
            <a:solidFill>
              <a:srgbClr val="2834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0" y="2194560"/>
            <a:ext cx="5212080" cy="457200"/>
          </a:xfrm>
          <a:prstGeom prst="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9400" y="2240280"/>
            <a:ext cx="4572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.../#/  회원가입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29400" y="2834640"/>
            <a:ext cx="4754880" cy="603504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30568" y="2834640"/>
            <a:ext cx="2852928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가입 축하 에그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6840" y="2834640"/>
            <a:ext cx="2176272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+50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3566160"/>
            <a:ext cx="4754880" cy="603504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30568" y="3566160"/>
            <a:ext cx="2852928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회원 전용 콘텐츠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6840" y="3566160"/>
            <a:ext cx="2176272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열람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29400" y="4297680"/>
            <a:ext cx="4754880" cy="603504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30568" y="4297680"/>
            <a:ext cx="2852928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학습 진도·진단 저장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06840" y="4297680"/>
            <a:ext cx="2176272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34D399"/>
                </a:solidFill>
                <a:latin typeface="맑은 고딕"/>
                <a:ea typeface="맑은 고딕"/>
                <a:cs typeface="맑은 고딕"/>
              </a:rPr>
              <a:t>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5120640"/>
            <a:ext cx="2194560" cy="457200"/>
          </a:xfrm>
          <a:prstGeom prst="round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무료로 시작하기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2377440"/>
            <a:ext cx="548640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70000"/>
              </a:lnSpc>
              <a:spcAft>
                <a:spcPts val="600"/>
              </a:spcAft>
            </a:pPr>
            <a:r>
              <a:rPr sz="18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가입하면 바로</a:t>
            </a:r>
          </a:p>
          <a:p>
            <a:pPr algn="l">
              <a:lnSpc>
                <a:spcPct val="170000"/>
              </a:lnSpc>
              <a:spcAft>
                <a:spcPts val="600"/>
              </a:spcAft>
            </a:pPr>
            <a:r>
              <a:rPr sz="14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에그 50 지급 — 프리미엄 열람에 사용</a:t>
            </a:r>
          </a:p>
          <a:p>
            <a:pPr algn="l">
              <a:lnSpc>
                <a:spcPct val="170000"/>
              </a:lnSpc>
              <a:spcAft>
                <a:spcPts val="600"/>
              </a:spcAft>
            </a:pPr>
            <a:r>
              <a:rPr sz="14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회원 전용 개념·실습(howto) 열람</a:t>
            </a:r>
          </a:p>
          <a:p>
            <a:pPr algn="l">
              <a:lnSpc>
                <a:spcPct val="170000"/>
              </a:lnSpc>
              <a:spcAft>
                <a:spcPts val="600"/>
              </a:spcAft>
            </a:pPr>
            <a:r>
              <a:rPr sz="14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학습 진도·진단 결과 저장(기기 바뀌어도)</a:t>
            </a:r>
          </a:p>
          <a:p>
            <a:pPr algn="l">
              <a:lnSpc>
                <a:spcPct val="170000"/>
              </a:lnSpc>
              <a:spcAft>
                <a:spcPts val="600"/>
              </a:spcAft>
            </a:pPr>
            <a:r>
              <a:rPr sz="14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이후 에그로 프리미엄, 필요하면 구독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B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03 · 대상별 커리큘럼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나에게 맞는 트랙으로 · 8종 · 82챕터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2651760" cy="13716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286000"/>
            <a:ext cx="2651760" cy="635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46888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초등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배움의 동반자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19272" y="2286000"/>
            <a:ext cx="2651760" cy="13716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19272" y="2286000"/>
            <a:ext cx="2651760" cy="635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47872" y="246888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중등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47872" y="297180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사고·탐구 확장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89904" y="2286000"/>
            <a:ext cx="2651760" cy="13716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89904" y="2286000"/>
            <a:ext cx="2651760" cy="6350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18504" y="246888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고등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18504" y="297180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진로·역량 심화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0536" y="2286000"/>
            <a:ext cx="2651760" cy="13716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60536" y="2286000"/>
            <a:ext cx="2651760" cy="635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089136" y="246888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대학·청년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89136" y="297180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실전 활용력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886200"/>
            <a:ext cx="2651760" cy="13716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3886200"/>
            <a:ext cx="2651760" cy="635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406908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학부모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457200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자녀 AI 교육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319272" y="3886200"/>
            <a:ext cx="2651760" cy="13716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319272" y="3886200"/>
            <a:ext cx="2651760" cy="635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47872" y="406908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시니어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47872" y="457200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더 스마트한 삶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89904" y="3886200"/>
            <a:ext cx="2651760" cy="13716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089904" y="3886200"/>
            <a:ext cx="2651760" cy="6350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18504" y="406908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교사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18504" y="457200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수업 활용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860536" y="3886200"/>
            <a:ext cx="2651760" cy="13716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860536" y="3886200"/>
            <a:ext cx="2651760" cy="635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089136" y="406908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관리자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89136" y="4572000"/>
            <a:ext cx="21945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AI 경영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04 · AI 진단테스트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10문항 · 3분 · 내 레벨과 맞춤 추천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3566160" cy="30175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286000"/>
            <a:ext cx="91440" cy="301752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2450592"/>
            <a:ext cx="3108960" cy="2688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① 대상 선택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sz="12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나에게 맞는 대상 카드 선택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5968" y="2286000"/>
            <a:ext cx="3566160" cy="30175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15968" y="2286000"/>
            <a:ext cx="91440" cy="301752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2450592"/>
            <a:ext cx="3108960" cy="2688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② 10문항 응답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sz="12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도구활용·프롬프트·윤리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sz="12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검증·학습적용 4영역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83296" y="2286000"/>
            <a:ext cx="3566160" cy="30175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83296" y="2286000"/>
            <a:ext cx="91440" cy="301752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39328" y="2450592"/>
            <a:ext cx="3108960" cy="2688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6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③ 결과·추천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sz="12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내 레벨 + 맞춤 도서/챕터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sz="12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공유하면 에그 적립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B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05 · 챕터 학습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무료 · 회원 · 프리미엄, 3단계로 깊이 있게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377440"/>
            <a:ext cx="3611880" cy="265176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77440"/>
            <a:ext cx="3611880" cy="76200"/>
          </a:xfrm>
          <a:prstGeom prst="rect">
            <a:avLst/>
          </a:prstGeom>
          <a:solidFill>
            <a:srgbClr val="9AA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무료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291840"/>
            <a:ext cx="30175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개념 설명·미리보기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297680"/>
            <a:ext cx="1828800" cy="384048"/>
          </a:xfrm>
          <a:prstGeom prst="roundRect">
            <a:avLst/>
          </a:prstGeom>
          <a:solidFill>
            <a:srgbClr val="9AA6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누구나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2377440"/>
            <a:ext cx="3611880" cy="265176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15968" y="2377440"/>
            <a:ext cx="361188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0288" y="260604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회원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3291840"/>
            <a:ext cx="30175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실습(howto)·활동지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90288" y="4297680"/>
            <a:ext cx="1828800" cy="384048"/>
          </a:xfrm>
          <a:prstGeom prst="round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가입 회원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83296" y="2377440"/>
            <a:ext cx="3611880" cy="265176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2377440"/>
            <a:ext cx="3611880" cy="762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7616" y="260604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2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프리미엄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7616" y="3291840"/>
            <a:ext cx="30175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프롬프트·심화·영상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357616" y="4297680"/>
            <a:ext cx="1828800" cy="384048"/>
          </a:xfrm>
          <a:prstGeom prst="round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에그 또는 Pro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06 · 에그머니 (적립)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무상 적립 전용 — 현금 충전 없이, 행동으로만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377440"/>
            <a:ext cx="2651760" cy="11887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377440"/>
            <a:ext cx="1463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가입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2377440"/>
            <a:ext cx="12801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+50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37560" y="2377440"/>
            <a:ext cx="2651760" cy="11887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11880" y="2377440"/>
            <a:ext cx="1463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출석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2377440"/>
            <a:ext cx="12801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+5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6480" y="2377440"/>
            <a:ext cx="2651760" cy="11887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2377440"/>
            <a:ext cx="1463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완독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2377440"/>
            <a:ext cx="12801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+5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15400" y="2377440"/>
            <a:ext cx="2651760" cy="11887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89720" y="2377440"/>
            <a:ext cx="1463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진단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04120" y="2377440"/>
            <a:ext cx="12801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+5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49040"/>
            <a:ext cx="2651760" cy="11887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3749040"/>
            <a:ext cx="1463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공유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37360" y="3749040"/>
            <a:ext cx="12801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+10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37560" y="3749040"/>
            <a:ext cx="2651760" cy="11887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80" y="3749040"/>
            <a:ext cx="1463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후기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80" y="3749040"/>
            <a:ext cx="12801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+30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26480" y="3749040"/>
            <a:ext cx="2651760" cy="11887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3749040"/>
            <a:ext cx="1463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자료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3749040"/>
            <a:ext cx="12801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+20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15400" y="3749040"/>
            <a:ext cx="2651760" cy="118872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89720" y="3749040"/>
            <a:ext cx="1463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초대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04120" y="3749040"/>
            <a:ext cx="12801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26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+50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B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06 · 에그머니 (사용과 구독)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에그로 열어보고, 계속 보려면 구독이 이득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5486400" cy="6400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3840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프리미엄 챕터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0560" y="2286000"/>
            <a:ext cx="1371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-30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035808"/>
            <a:ext cx="5486400" cy="6400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3035808"/>
            <a:ext cx="3840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활동지 다운로드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3035808"/>
            <a:ext cx="1371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-20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785616"/>
            <a:ext cx="5486400" cy="6400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3785616"/>
            <a:ext cx="3840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AI 음성 읽기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3785616"/>
            <a:ext cx="1371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-5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535424"/>
            <a:ext cx="5486400" cy="6400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535424"/>
            <a:ext cx="3840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AI 튜터 질문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0560" y="4535424"/>
            <a:ext cx="1371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-20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2286000"/>
            <a:ext cx="5212080" cy="310896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0" y="2514600"/>
            <a:ext cx="47548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8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에그 vs 구독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154680"/>
            <a:ext cx="475488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· 에그 30 = 프리미엄 챕터 1개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자주 열면 에그가 금방 소진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· Pro 월 ₩14,900 = 전 챕터 무제한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부족할 땐 구독이 확실히 이득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07 · 요금제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무료로 시작해, 필요할 때 Pro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2103120"/>
          <a:ext cx="1106424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280"/>
                <a:gridCol w="1920240"/>
                <a:gridCol w="1920240"/>
                <a:gridCol w="1920240"/>
                <a:gridCol w="1920240"/>
              </a:tblGrid>
              <a:tr h="561702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기능</a:t>
                      </a:r>
                    </a:p>
                  </a:txBody>
                  <a:tcPr marT="38100" marB="38100"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Free</a:t>
                      </a:r>
                    </a:p>
                  </a:txBody>
                  <a:tcPr marT="38100" marB="38100"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Member</a:t>
                      </a:r>
                    </a:p>
                  </a:txBody>
                  <a:tcPr marT="38100" marB="38100"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Pro</a:t>
                      </a:r>
                    </a:p>
                  </a:txBody>
                  <a:tcPr marT="38100" marB="38100"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Max</a:t>
                      </a:r>
                    </a:p>
                  </a:txBody>
                  <a:tcPr marT="38100" marB="38100">
                    <a:solidFill>
                      <a:srgbClr val="6366F1"/>
                    </a:solidFill>
                  </a:tcPr>
                </a:tc>
              </a:tr>
              <a:tr h="561702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개념·미리보기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D97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620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</a:tr>
              <a:tr h="561702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회원 콘텐츠(실습)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D97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620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</a:tr>
              <a:tr h="561702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프리미엄 챕터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에그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D97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무제한</a:t>
                      </a:r>
                    </a:p>
                  </a:txBody>
                  <a:tcPr marT="38100" marB="38100">
                    <a:solidFill>
                      <a:srgbClr val="1620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무제한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</a:tr>
              <a:tr h="561702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에그머니 적립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D97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620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</a:tr>
              <a:tr h="561702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AI 튜터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일부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D97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</a:t>
                      </a:r>
                    </a:p>
                  </a:txBody>
                  <a:tcPr marT="38100" marB="38100">
                    <a:solidFill>
                      <a:srgbClr val="1620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확대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</a:tr>
              <a:tr h="561708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EAF0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가격(월)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D97A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₩14,900</a:t>
                      </a:r>
                    </a:p>
                  </a:txBody>
                  <a:tcPr marT="38100" marB="38100">
                    <a:solidFill>
                      <a:srgbClr val="1620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9AA6C8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₩29,900</a:t>
                      </a:r>
                    </a:p>
                  </a:txBody>
                  <a:tcPr marT="38100" marB="38100">
                    <a:solidFill>
                      <a:srgbClr val="121A33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138160" y="1783080"/>
            <a:ext cx="1828800" cy="329184"/>
          </a:xfrm>
          <a:prstGeom prst="round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가장 인기 · Pro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B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08 · 마이페이지 대시보드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내 학습과 구독을 한 곳에서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94560"/>
            <a:ext cx="11064240" cy="3657600"/>
          </a:xfrm>
          <a:prstGeom prst="roundRect">
            <a:avLst/>
          </a:prstGeom>
          <a:solidFill>
            <a:srgbClr val="121A33"/>
          </a:solidFill>
          <a:ln w="19050">
            <a:solidFill>
              <a:srgbClr val="2834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68680" y="2560320"/>
            <a:ext cx="2468880" cy="137160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43200"/>
            <a:ext cx="24688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320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429000"/>
            <a:ext cx="2468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에그 잔액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66160" y="2560320"/>
            <a:ext cx="2468880" cy="137160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2743200"/>
            <a:ext cx="24688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7일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3429000"/>
            <a:ext cx="2468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연속 출석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560320"/>
            <a:ext cx="2468880" cy="137160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63640" y="2743200"/>
            <a:ext cx="24688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A855F7"/>
                </a:solidFill>
                <a:latin typeface="맑은 고딕"/>
                <a:ea typeface="맑은 고딕"/>
                <a:cs typeface="맑은 고딕"/>
              </a:rPr>
              <a:t>Pro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3429000"/>
            <a:ext cx="2468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구독 상태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61120" y="2560320"/>
            <a:ext cx="2468880" cy="137160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0" y="2743200"/>
            <a:ext cx="24688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34D399"/>
                </a:solidFill>
                <a:latin typeface="맑은 고딕"/>
                <a:ea typeface="맑은 고딕"/>
                <a:cs typeface="맑은 고딕"/>
              </a:rPr>
              <a:t>3챕터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0" y="3429000"/>
            <a:ext cx="2468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3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이어보기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206240"/>
            <a:ext cx="1042416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0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구독 관리·해지, 세금계산서 요청, 결제내역까지 셀프서비스로 처리합니다.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09 · 학급·단체 이용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초대코드면 이메일 없이 바로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5394960" cy="32004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286000"/>
            <a:ext cx="91440" cy="32004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2450592"/>
            <a:ext cx="4937760" cy="287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8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초대코드 방식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sz="12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코드 1개 = Pro 권한 + 에그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sz="12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이메일 불필요, 1인 1회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sz="12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학급용 12반×33명=396개 발급 지원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sz="125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로그인 후 #/redeem에 코드 입력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286000"/>
            <a:ext cx="5303520" cy="32004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0" y="2514600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코드 입력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0" y="3108960"/>
            <a:ext cx="4754880" cy="64008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66560" y="3108960"/>
            <a:ext cx="4572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CLS-XXXX-XXXX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0" y="4023360"/>
            <a:ext cx="4754880" cy="603504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84848" y="4023360"/>
            <a:ext cx="2852928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적용 결과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0" y="4023360"/>
            <a:ext cx="2176272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FFD97A"/>
                </a:solidFill>
                <a:latin typeface="맑은 고딕"/>
                <a:ea typeface="맑은 고딕"/>
                <a:cs typeface="맑은 고딕"/>
              </a:rPr>
              <a:t>Pro 150일 + 에그100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0" y="4846320"/>
            <a:ext cx="1828800" cy="457200"/>
          </a:xfrm>
          <a:prstGeom prst="round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코드 적용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B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30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활용 시나리오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누구에게나 맞는 활용법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11064240" cy="105156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2587752"/>
            <a:ext cx="1371600" cy="384048"/>
          </a:xfrm>
          <a:prstGeom prst="round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학생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7440" y="2286000"/>
            <a:ext cx="90525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0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진단 → 맞춤 챕터 학습 → 후기로 에그 적립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474720"/>
            <a:ext cx="11064240" cy="105156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3776472"/>
            <a:ext cx="1371600" cy="384048"/>
          </a:xfrm>
          <a:prstGeom prst="round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학부모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7440" y="3474720"/>
            <a:ext cx="90525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0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학부모편으로 자녀 AI 교육 → 공공자료로 신뢰 확인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663440"/>
            <a:ext cx="11064240" cy="105156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4965192"/>
            <a:ext cx="1371600" cy="384048"/>
          </a:xfrm>
          <a:prstGeom prst="round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교사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40" y="4663440"/>
            <a:ext cx="90525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0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교사 가이드로 수업 설계 → 활동지 → 화면 공유 수업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0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나만 알고 싶은 AI 교과서 · ai-textbook-platform.netlify.app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sz="1000" b="1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B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3291840"/>
            <a:ext cx="5486400" cy="5486400"/>
          </a:xfrm>
          <a:prstGeom prst="ellipse">
            <a:avLst/>
          </a:prstGeom>
          <a:solidFill>
            <a:srgbClr val="0B10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22960" y="1371600"/>
            <a:ext cx="2377440" cy="384048"/>
          </a:xfrm>
          <a:prstGeom prst="round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070B16"/>
                </a:solidFill>
                <a:latin typeface="맑은 고딕"/>
                <a:ea typeface="맑은 고딕"/>
                <a:cs typeface="맑은 고딕"/>
              </a:rPr>
              <a:t>지금 시작하세요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920240"/>
            <a:ext cx="100584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무료로 시작하고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22D3EE"/>
                </a:solidFill>
                <a:latin typeface="맑은 고딕"/>
                <a:ea typeface="맑은 고딕"/>
                <a:cs typeface="맑은 고딕"/>
              </a:rPr>
              <a:t>맞춤 AI 학습을 경험하세요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79476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023360"/>
            <a:ext cx="100584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600" b="1">
                <a:solidFill>
                  <a:srgbClr val="EAF0FF"/>
                </a:solidFill>
                <a:latin typeface="맑은 고딕"/>
                <a:ea typeface="맑은 고딕"/>
                <a:cs typeface="맑은 고딕"/>
              </a:rPr>
              <a:t>· 웹: ai-textbook-platform.netlify.app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4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· 도서: 교보문고·예스24 “나만 알고 싶은 AI 활용 교과서”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85216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9AA6C8"/>
                </a:solidFill>
                <a:latin typeface="맑은 고딕"/>
                <a:ea typeface="맑은 고딕"/>
                <a:cs typeface="맑은 고딕"/>
              </a:rPr>
              <a:t>(주)가르치는사람들 · 나만 알고 싶은 AI 교과서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EAF0FF"/>
                </a:solidFill>
                <a:latin typeface="맑은 고딕"/>
              </a:rPr>
              <a:t>10 · 교사 클래스룸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0">
                <a:solidFill>
                  <a:srgbClr val="9AA6C8"/>
                </a:solidFill>
                <a:latin typeface="맑은 고딕"/>
              </a:rPr>
              <a:t>반 코드 하나로 진도 확인부터 협동미션 배포까지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359664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286000"/>
            <a:ext cx="3596640" cy="635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468880"/>
            <a:ext cx="3413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1">
                <a:solidFill>
                  <a:srgbClr val="EAF0FF"/>
                </a:solidFill>
                <a:latin typeface="맑은 고딕"/>
              </a:rPr>
              <a:t>코드 배포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68880"/>
            <a:ext cx="341376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9AA6C8"/>
                </a:solidFill>
                <a:latin typeface="맑은 고딕"/>
              </a:rPr>
              <a:t>반 초대코드 발급 현황을
한 화면에서 확인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82440" y="2286000"/>
            <a:ext cx="359664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82440" y="2286000"/>
            <a:ext cx="3596640" cy="635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73880" y="2468880"/>
            <a:ext cx="3413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1">
                <a:solidFill>
                  <a:srgbClr val="EAF0FF"/>
                </a:solidFill>
                <a:latin typeface="맑은 고딕"/>
              </a:rPr>
              <a:t>진도 요약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73880" y="2868880"/>
            <a:ext cx="341376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9AA6C8"/>
                </a:solidFill>
                <a:latin typeface="맑은 고딕"/>
              </a:rPr>
              <a:t>학생별 완독·퀴즈 현황을
학급 단위로 집계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16240" y="2286000"/>
            <a:ext cx="359664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16240" y="2286000"/>
            <a:ext cx="3596640" cy="635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07680" y="2468880"/>
            <a:ext cx="3413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1">
                <a:solidFill>
                  <a:srgbClr val="EAF0FF"/>
                </a:solidFill>
                <a:latin typeface="맑은 고딕"/>
              </a:rPr>
              <a:t>이번 주 협동미션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7680" y="2868880"/>
            <a:ext cx="341376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9AA6C8"/>
                </a:solidFill>
                <a:latin typeface="맑은 고딕"/>
              </a:rPr>
              <a:t>반별 협동 미션 10종을
선택해 바로 배포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07680" y="3429040"/>
            <a:ext cx="1600000" cy="320000"/>
          </a:xfrm>
          <a:prstGeom prst="round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07680" y="3429040"/>
            <a:ext cx="1600000" cy="3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070B16"/>
                </a:solidFill>
                <a:latin typeface="맑은 고딕"/>
              </a:rPr>
              <a:t>NEW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977640"/>
            <a:ext cx="359664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3977640"/>
            <a:ext cx="3596640" cy="63500"/>
          </a:xfrm>
          <a:prstGeom prst="rect">
            <a:avLst/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160520"/>
            <a:ext cx="3413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1">
                <a:solidFill>
                  <a:srgbClr val="EAF0FF"/>
                </a:solidFill>
                <a:latin typeface="맑은 고딕"/>
              </a:rPr>
              <a:t>과제 배포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4560520"/>
            <a:ext cx="341376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9AA6C8"/>
                </a:solidFill>
                <a:latin typeface="맑은 고딕"/>
              </a:rPr>
              <a:t>도서·챕터 선택 후
딥링크 자동 생성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82440" y="3977640"/>
            <a:ext cx="359664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282440" y="3977640"/>
            <a:ext cx="3596640" cy="635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373880" y="4160520"/>
            <a:ext cx="3413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1">
                <a:solidFill>
                  <a:srgbClr val="EAF0FF"/>
                </a:solidFill>
                <a:latin typeface="맑은 고딕"/>
              </a:rPr>
              <a:t>수업 도구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73880" y="4560520"/>
            <a:ext cx="341376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9AA6C8"/>
                </a:solidFill>
                <a:latin typeface="맑은 고딕"/>
              </a:rPr>
              <a:t>활동지·프롬프트 예시를
모아서 제공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16240" y="3977640"/>
            <a:ext cx="3596640" cy="15544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16240" y="3977640"/>
            <a:ext cx="3596640" cy="63500"/>
          </a:xfrm>
          <a:prstGeom prst="rect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07680" y="4160520"/>
            <a:ext cx="3413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1">
                <a:solidFill>
                  <a:srgbClr val="EAF0FF"/>
                </a:solidFill>
                <a:latin typeface="맑은 고딕"/>
              </a:rPr>
              <a:t>교실 모드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07680" y="4560520"/>
            <a:ext cx="3413760" cy="621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9AA6C8"/>
                </a:solidFill>
                <a:latin typeface="맑은 고딕"/>
              </a:rPr>
              <a:t>큰 글자·밝은 화면으로
프로젝터 전환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715000"/>
            <a:ext cx="11064240" cy="32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>
                <a:solidFill>
                  <a:srgbClr val="9AA6C8"/>
                </a:solidFill>
                <a:latin typeface="맑은 고딕"/>
              </a:rPr>
              <a:t>목업: 교사_클래스룸_목업.html · 실 데이터 연동 전 디자인 시안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9AA6C8"/>
                </a:solidFill>
                <a:latin typeface="맑은 고딕"/>
              </a:rPr>
              <a:t>나만 알고 싶은 AI 교과서 · ai-textbook-platform.netlify.app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9AA6C8"/>
                </a:solidFill>
                <a:latin typeface="맑은 고딕"/>
              </a:rPr>
              <a:t>13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EAF0FF"/>
                </a:solidFill>
                <a:latin typeface="맑은 고딕"/>
              </a:rPr>
              <a:t>11 · 학부모 주간 리포트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0">
                <a:solidFill>
                  <a:srgbClr val="9AA6C8"/>
                </a:solidFill>
                <a:latin typeface="맑은 고딕"/>
              </a:rPr>
              <a:t>자녀의 한 주 학습을 한눈에, 다자녀도 전환 한 번에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2139696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461564"/>
            <a:ext cx="2139696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22D3EE"/>
                </a:solidFill>
                <a:latin typeface="맑은 고딕"/>
              </a:rPr>
              <a:t>주 5일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966313"/>
            <a:ext cx="21396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접속일수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79776" y="2286000"/>
            <a:ext cx="2139696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79776" y="2461564"/>
            <a:ext cx="2139696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A855F7"/>
                </a:solidFill>
                <a:latin typeface="맑은 고딕"/>
              </a:rPr>
              <a:t>6챕터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79776" y="2966313"/>
            <a:ext cx="21396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완독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10912" y="2286000"/>
            <a:ext cx="2139696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10912" y="2461564"/>
            <a:ext cx="2139696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FFD97A"/>
                </a:solidFill>
                <a:latin typeface="맑은 고딕"/>
              </a:rPr>
              <a:t>83%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10912" y="2966313"/>
            <a:ext cx="21396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퀴즈 정답률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42048" y="2286000"/>
            <a:ext cx="2139696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42048" y="2461564"/>
            <a:ext cx="2139696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34D399"/>
                </a:solidFill>
                <a:latin typeface="맑은 고딕"/>
              </a:rPr>
              <a:t>120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42048" y="2966313"/>
            <a:ext cx="21396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에그 획득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73184" y="2286000"/>
            <a:ext cx="2139696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473184" y="2461564"/>
            <a:ext cx="2139696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22D3EE"/>
                </a:solidFill>
                <a:latin typeface="맑은 고딕"/>
              </a:rPr>
              <a:t>4일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73184" y="2966313"/>
            <a:ext cx="21396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연속 출석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611880"/>
            <a:ext cx="11064240" cy="256032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3794760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D97A"/>
                </a:solidFill>
                <a:latin typeface="맑은 고딕"/>
              </a:rPr>
              <a:t>리포트에 담기는 내용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251960"/>
            <a:ext cx="1060704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교재별 챕터 진도 바 — 어느 책 몇 챕터까지 읽었는지 한눈에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챕터별 퀴즈 정답률 — 최근 챕터 미니퀴즈 성취도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에그 획득 내역 — 출석·완독·퀴즈·후기 등 사유별 적립 기록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학부모 가이드 카드 — 이번 주 자녀와 나눌 대화 팁 제안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다자녀 전환 — 자녀 선택 탭으로 여러 자녀 리포트를 바로 전환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263640"/>
            <a:ext cx="11064240" cy="32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>
                <a:solidFill>
                  <a:srgbClr val="9AA6C8"/>
                </a:solidFill>
                <a:latin typeface="맑은 고딕"/>
              </a:rPr>
              <a:t>목업: 학부모_리포트_목업.html · 실 데이터 연동 전 디자인 시안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9AA6C8"/>
                </a:solidFill>
                <a:latin typeface="맑은 고딕"/>
              </a:rPr>
              <a:t>나만 알고 싶은 AI 교과서 · ai-textbook-platform.netlify.app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9AA6C8"/>
                </a:solidFill>
                <a:latin typeface="맑은 고딕"/>
              </a:rPr>
              <a:t>14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EAF0FF"/>
                </a:solidFill>
                <a:latin typeface="맑은 고딕"/>
              </a:rPr>
              <a:t>12 · 챕터 미니퀴즈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0">
                <a:solidFill>
                  <a:srgbClr val="9AA6C8"/>
                </a:solidFill>
                <a:latin typeface="맑은 고딕"/>
              </a:rPr>
              <a:t>챕터마다 3~5문항, 통과하면 에그 +8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377440"/>
            <a:ext cx="3611880" cy="18288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77440"/>
            <a:ext cx="361188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606040"/>
            <a:ext cx="31546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EAF0FF"/>
                </a:solidFill>
                <a:latin typeface="맑은 고딕"/>
              </a:rPr>
              <a:t>① 챕터 완독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006040"/>
            <a:ext cx="3154680" cy="11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9AA6C8"/>
                </a:solidFill>
                <a:latin typeface="맑은 고딕"/>
              </a:rPr>
              <a:t>챕터를 다 읽으면</a:t>
            </a:r>
          </a:p>
          <a:p>
            <a:pPr algn="l">
              <a:lnSpc>
                <a:spcPct val="130000"/>
              </a:lnSpc>
            </a:pPr>
            <a:r>
              <a:rPr sz="1250" b="0">
                <a:solidFill>
                  <a:srgbClr val="9AA6C8"/>
                </a:solidFill>
                <a:latin typeface="맑은 고딕"/>
              </a:rPr>
              <a:t>미니퀴즈가 열립니다</a:t>
            </a:r>
          </a:p>
          <a:p>
            <a:pPr algn="l">
              <a:lnSpc>
                <a:spcPct val="130000"/>
              </a:lnSpc>
            </a:pPr>
            <a:r>
              <a:rPr sz="1250" b="0">
                <a:solidFill>
                  <a:srgbClr val="9AA6C8"/>
                </a:solidFill>
                <a:latin typeface="맑은 고딕"/>
              </a:rPr>
              <a:t>(챕터당 3~5문항)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8040" y="2377440"/>
            <a:ext cx="3611880" cy="18288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8040" y="2377440"/>
            <a:ext cx="3611880" cy="762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6640" y="2606040"/>
            <a:ext cx="31546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EAF0FF"/>
                </a:solidFill>
                <a:latin typeface="맑은 고딕"/>
              </a:rPr>
              <a:t>② 정답 확인·해설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6640" y="3006040"/>
            <a:ext cx="3154680" cy="11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9AA6C8"/>
                </a:solidFill>
                <a:latin typeface="맑은 고딕"/>
              </a:rPr>
              <a:t>문항별로 정답과</a:t>
            </a:r>
          </a:p>
          <a:p>
            <a:pPr algn="l">
              <a:lnSpc>
                <a:spcPct val="130000"/>
              </a:lnSpc>
            </a:pPr>
            <a:r>
              <a:rPr sz="1250" b="0">
                <a:solidFill>
                  <a:srgbClr val="9AA6C8"/>
                </a:solidFill>
                <a:latin typeface="맑은 고딕"/>
              </a:rPr>
              <a:t>간단한 해설을 바로</a:t>
            </a:r>
          </a:p>
          <a:p>
            <a:pPr algn="l">
              <a:lnSpc>
                <a:spcPct val="130000"/>
              </a:lnSpc>
            </a:pPr>
            <a:r>
              <a:rPr sz="1250" b="0">
                <a:solidFill>
                  <a:srgbClr val="9AA6C8"/>
                </a:solidFill>
                <a:latin typeface="맑은 고딕"/>
              </a:rPr>
              <a:t>확인할 수 있습니다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7440" y="2377440"/>
            <a:ext cx="3611880" cy="182880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7440" y="2377440"/>
            <a:ext cx="3611880" cy="76200"/>
          </a:xfrm>
          <a:prstGeom prst="rect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6040" y="2606040"/>
            <a:ext cx="31546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EAF0FF"/>
                </a:solidFill>
                <a:latin typeface="맑은 고딕"/>
              </a:rPr>
              <a:t>③ 에그 적립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6040" y="3006040"/>
            <a:ext cx="3154680" cy="11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9AA6C8"/>
                </a:solidFill>
                <a:latin typeface="맑은 고딕"/>
              </a:rPr>
              <a:t>통과 시 +8 에그</a:t>
            </a:r>
          </a:p>
          <a:p>
            <a:pPr algn="l">
              <a:lnSpc>
                <a:spcPct val="130000"/>
              </a:lnSpc>
            </a:pPr>
            <a:r>
              <a:rPr sz="1250" b="0">
                <a:solidFill>
                  <a:srgbClr val="9AA6C8"/>
                </a:solidFill>
                <a:latin typeface="맑은 고딕"/>
              </a:rPr>
              <a:t>(chapter_quiz_pass)</a:t>
            </a:r>
          </a:p>
          <a:p>
            <a:pPr algn="l">
              <a:lnSpc>
                <a:spcPct val="130000"/>
              </a:lnSpc>
            </a:pPr>
            <a:r>
              <a:rPr sz="1250" b="0">
                <a:solidFill>
                  <a:srgbClr val="9AA6C8"/>
                </a:solidFill>
                <a:latin typeface="맑은 고딕"/>
              </a:rPr>
              <a:t>학급 진도 요약에도 반영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480560"/>
            <a:ext cx="2697480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4656124"/>
            <a:ext cx="2697480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22D3EE"/>
                </a:solidFill>
                <a:latin typeface="맑은 고딕"/>
              </a:rPr>
              <a:t>8종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160873"/>
            <a:ext cx="2697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전 도서 커버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37560" y="4480560"/>
            <a:ext cx="2697480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37560" y="4656124"/>
            <a:ext cx="2697480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A855F7"/>
                </a:solidFill>
                <a:latin typeface="맑은 고딕"/>
              </a:rPr>
              <a:t>82개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37560" y="5160873"/>
            <a:ext cx="2697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전 챕터 커버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26480" y="4480560"/>
            <a:ext cx="2697480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26480" y="4656124"/>
            <a:ext cx="2697480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FFD97A"/>
                </a:solidFill>
                <a:latin typeface="맑은 고딕"/>
              </a:rPr>
              <a:t>345문항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0" y="5160873"/>
            <a:ext cx="2697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누적 문항 수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15400" y="4480560"/>
            <a:ext cx="2697480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915400" y="4656124"/>
            <a:ext cx="2697480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34D399"/>
                </a:solidFill>
                <a:latin typeface="맑은 고딕"/>
              </a:rPr>
              <a:t>+8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15400" y="5160873"/>
            <a:ext cx="2697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통과 시 에그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9AA6C8"/>
                </a:solidFill>
                <a:latin typeface="맑은 고딕"/>
              </a:rPr>
              <a:t>나만 알고 싶은 AI 교과서 · ai-textbook-platform.netlify.app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9AA6C8"/>
                </a:solidFill>
                <a:latin typeface="맑은 고딕"/>
              </a:rPr>
              <a:t>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EAF0FF"/>
                </a:solidFill>
                <a:latin typeface="맑은 고딕"/>
              </a:rPr>
              <a:t>13 · 반별 협동 미션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0">
                <a:solidFill>
                  <a:srgbClr val="9AA6C8"/>
                </a:solidFill>
                <a:latin typeface="맑은 고딕"/>
              </a:rPr>
              <a:t>학급 전체가 함께하는 AI 활용 미션 10종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2697480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461564"/>
            <a:ext cx="2697480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22D3EE"/>
                </a:solidFill>
                <a:latin typeface="맑은 고딕"/>
              </a:rPr>
              <a:t>10종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966313"/>
            <a:ext cx="2697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협동 미션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37560" y="2286000"/>
            <a:ext cx="2697480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37560" y="2461564"/>
            <a:ext cx="2697480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A855F7"/>
                </a:solidFill>
                <a:latin typeface="맑은 고딕"/>
              </a:rPr>
              <a:t>초4·중3·고3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37560" y="2966313"/>
            <a:ext cx="2697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학년군별 구성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6480" y="2286000"/>
            <a:ext cx="2697480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26480" y="2461564"/>
            <a:ext cx="2697480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FFD97A"/>
                </a:solidFill>
                <a:latin typeface="맑은 고딕"/>
              </a:rPr>
              <a:t>15~25 에그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2966313"/>
            <a:ext cx="2697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개인 보상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15400" y="2286000"/>
            <a:ext cx="2697480" cy="109728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15400" y="2461564"/>
            <a:ext cx="2697480" cy="46085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34D399"/>
                </a:solidFill>
                <a:latin typeface="맑은 고딕"/>
              </a:rPr>
              <a:t>30~50 에그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15400" y="2966313"/>
            <a:ext cx="2697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학급 공용 보상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611880"/>
            <a:ext cx="11064240" cy="256032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794760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D97A"/>
                </a:solidFill>
                <a:latin typeface="맑은 고딕"/>
              </a:rPr>
              <a:t>미션 예시 (챕터 원문 활동을 학급 협동판으로 확장)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4251960"/>
            <a:ext cx="1060704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우리 반 반가(班歌) 만들기 프로젝트 — 초등, 반가 가사·멜로디를 모둠이 함께 완성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우리 반 SDGs 포스터·실천 캠페인 — 초등, 포스터 제작 후 학급 캠페인 실행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우리 학교 TOP 뉴스 영상 제작 — 중등, 모둠별 취재부터 상영회까지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반 전체 고교학점제 로드맵 박람회 — 고등, 진로 로드맵 작성 후 박람회 발표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우리 반 AI 학습 실험 A/B 협동 리포트 — 고등, 학습효과 점검표를 학급 단위로 비교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263640"/>
            <a:ext cx="11064240" cy="32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>
                <a:solidFill>
                  <a:srgbClr val="9AA6C8"/>
                </a:solidFill>
                <a:latin typeface="맑은 고딕"/>
              </a:rPr>
              <a:t>원고: 반별협동미션_10종_2026-09.md · 코드 미반영, 기획 제안 단계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9AA6C8"/>
                </a:solidFill>
                <a:latin typeface="맑은 고딕"/>
              </a:rPr>
              <a:t>나만 알고 싶은 AI 교과서 · ai-textbook-platform.netlify.app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9AA6C8"/>
                </a:solidFill>
                <a:latin typeface="맑은 고딕"/>
              </a:rPr>
              <a:t>16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822960" cy="76200"/>
          </a:xfrm>
          <a:prstGeom prst="rect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EAF0FF"/>
                </a:solidFill>
                <a:latin typeface="맑은 고딕"/>
              </a:rPr>
              <a:t>14 · 첫방문 활용영상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81328"/>
            <a:ext cx="10972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0">
                <a:solidFill>
                  <a:srgbClr val="9AA6C8"/>
                </a:solidFill>
                <a:latin typeface="맑은 고딕"/>
              </a:rPr>
              <a:t>28초, 음성+자막으로 사용법을 압축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286000"/>
            <a:ext cx="5943600" cy="3520440"/>
          </a:xfrm>
          <a:prstGeom prst="roundRect">
            <a:avLst/>
          </a:prstGeom>
          <a:solidFill>
            <a:srgbClr val="121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2286000"/>
            <a:ext cx="5943600" cy="41148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31520" y="2423160"/>
            <a:ext cx="137160" cy="137160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" y="2423160"/>
            <a:ext cx="137160" cy="137160"/>
          </a:xfrm>
          <a:prstGeom prst="ellipse">
            <a:avLst/>
          </a:prstGeom>
          <a:solidFill>
            <a:srgbClr val="A85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88720" y="2423160"/>
            <a:ext cx="137160" cy="137160"/>
          </a:xfrm>
          <a:prstGeom prst="ellipse">
            <a:avLst/>
          </a:prstGeom>
          <a:solidFill>
            <a:srgbClr val="FFD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2377440"/>
            <a:ext cx="48936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>
                <a:solidFill>
                  <a:srgbClr val="9AA6C8"/>
                </a:solidFill>
                <a:latin typeface="맑은 고딕"/>
              </a:rPr>
              <a:t>ai-textbook-platform.netlify.app</a:t>
            </a:r>
          </a:p>
        </p:txBody>
      </p:sp>
      <p:sp>
        <p:nvSpPr>
          <p:cNvPr id="11" name="Oval 10"/>
          <p:cNvSpPr/>
          <p:nvPr/>
        </p:nvSpPr>
        <p:spPr>
          <a:xfrm>
            <a:off x="3017520" y="2926080"/>
            <a:ext cx="1005840" cy="1005840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17520" y="292608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070B16"/>
                </a:solidFill>
                <a:latin typeface="맑은 고딕"/>
              </a:rPr>
              <a:t>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069080"/>
            <a:ext cx="5943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EAF0FF"/>
                </a:solidFill>
                <a:latin typeface="맑은 고딕"/>
              </a:rPr>
              <a:t>30초 활용법 보기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480560"/>
            <a:ext cx="5943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9AA6C8"/>
                </a:solidFill>
                <a:latin typeface="맑은 고딕"/>
              </a:rPr>
              <a:t>가입 → 학습 → 에그머니 → 구독까지 압축 소개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08760" y="5257800"/>
            <a:ext cx="1920240" cy="384048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5257800"/>
            <a:ext cx="19202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>
                <a:solidFill>
                  <a:srgbClr val="EAF0FF"/>
                </a:solidFill>
                <a:latin typeface="맑은 고딕"/>
              </a:rPr>
              <a:t>오늘 닫기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611880" y="5257800"/>
            <a:ext cx="1920240" cy="384048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1880" y="5257800"/>
            <a:ext cx="19202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1">
                <a:solidFill>
                  <a:srgbClr val="EAF0FF"/>
                </a:solidFill>
                <a:latin typeface="맑은 고딕"/>
              </a:rPr>
              <a:t>7일 동안 보지 않기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20840" y="2286000"/>
            <a:ext cx="4892040" cy="3520440"/>
          </a:xfrm>
          <a:prstGeom prst="roundRect">
            <a:avLst/>
          </a:prstGeom>
          <a:solidFill>
            <a:srgbClr val="1620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2468880"/>
            <a:ext cx="4434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D97A"/>
                </a:solidFill>
                <a:latin typeface="맑은 고딕"/>
              </a:rPr>
              <a:t>왜 28초인가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49440" y="2926080"/>
            <a:ext cx="4434840" cy="2697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처음 방문 시 안내 팝업으로 자연 노출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가입 → 학습 → 에그머니 → 구독 흐름을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  하나의 짧은 영상으로 압축 설명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한국어 자막 포함, 무음 환경에서도 이해 가능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오늘 닫기 / 7일 동안 보지 않기로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  재방문 시 불편함 최소화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· 교사·학생·관리자용 60초 버전은</a:t>
            </a:r>
          </a:p>
          <a:p>
            <a:pPr algn="l">
              <a:lnSpc>
                <a:spcPct val="135000"/>
              </a:lnSpc>
            </a:pPr>
            <a:r>
              <a:rPr sz="1350" b="0">
                <a:solidFill>
                  <a:srgbClr val="EAF0FF"/>
                </a:solidFill>
                <a:latin typeface="맑은 고딕"/>
              </a:rPr>
              <a:t>  후속 제작 예정(P2 과제)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19088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9AA6C8"/>
                </a:solidFill>
                <a:latin typeface="맑은 고딕"/>
              </a:rPr>
              <a:t>나만 알고 싶은 AI 교과서 · ai-textbook-platform.netlify.app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7040" y="641908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9AA6C8"/>
                </a:solidFill>
                <a:latin typeface="맑은 고딕"/>
              </a:rP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